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0383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Hospital Management System Database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6810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Streamlining Healthcare Operations with MS SQL Server.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86156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Complete database solution for hospital management.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04209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Objective: Improve efficiency, accuracy, and patient care.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7391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46790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70040" y="5722263"/>
            <a:ext cx="231909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by Tharun Ravula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764858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Results &amp; Future Enhancements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023" y="2542223"/>
            <a:ext cx="365640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50%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1235631" y="352234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Time Reduction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023" y="3988117"/>
            <a:ext cx="365640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 data entry.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33568" y="2542223"/>
            <a:ext cx="365640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99.9%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5215176" y="352234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Accuracy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733568" y="3988117"/>
            <a:ext cx="365640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Through constraints.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743795" y="5086826"/>
            <a:ext cx="365640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40%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3225403" y="606694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ROI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743795" y="6532721"/>
            <a:ext cx="365640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Operational efficiency.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4023" y="7119818"/>
            <a:ext cx="76359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Future: Web UI, mobile app, AI diagnosis, telemedicine, insurance automation.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Current Challenges in Hospital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Manual Data Entry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019068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Time-consuming and prone to errors.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Doctor Workflow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403884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Struggles to track patient information efficiently.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298281"/>
            <a:ext cx="32049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Appointment Conflicts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88700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Scheduling conflicts and delays impact patient care.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83097"/>
            <a:ext cx="3116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Billing Inconsistencies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73516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Problems with payment tracking and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2402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Database-Driven Hospital Management System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1977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014782"/>
            <a:ext cx="214562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Centralized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859530"/>
            <a:ext cx="2145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All hospital data stored securely.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93" y="291977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10482" y="3014782"/>
            <a:ext cx="214562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Automated Records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810482" y="3859530"/>
            <a:ext cx="2145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Efficient patient record management.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595" y="291977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33385" y="3014782"/>
            <a:ext cx="214562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Streamlined Scheduling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033385" y="3859530"/>
            <a:ext cx="214562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Improved appointment management.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4151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87579" y="5536525"/>
            <a:ext cx="214562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Integrated Billing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87579" y="6381274"/>
            <a:ext cx="2145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Seamless financial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62389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427208" y="2938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Patients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29000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Personal info, contact details.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152912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6308765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367957" y="2938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Doctors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367957" y="3429000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Staff profiles, specializations.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9F7F7"/>
          </a:solidFill>
          <a:ln/>
        </p:spPr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594771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Departments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594771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Hospital organization.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9F7F7"/>
          </a:solidFill>
          <a:ln/>
        </p:spPr>
      </p:sp>
      <p:sp>
        <p:nvSpPr>
          <p:cNvPr id="17" name="Text 12"/>
          <p:cNvSpPr/>
          <p:nvPr/>
        </p:nvSpPr>
        <p:spPr>
          <a:xfrm>
            <a:off x="8944928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367957" y="559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Appointments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367957" y="6090285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Scheduling, visit management.</a:t>
            </a:r>
            <a:endParaRPr lang="en-US" sz="17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9F7F7"/>
          </a:solidFill>
          <a:ln/>
        </p:spPr>
      </p:sp>
      <p:sp>
        <p:nvSpPr>
          <p:cNvPr id="22" name="Text 16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2427208" y="559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Medical Records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793790" y="6090285"/>
            <a:ext cx="44686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Diagnosis, treatment history.</a:t>
            </a:r>
            <a:endParaRPr lang="en-US" sz="175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6" name="Shape 19"/>
          <p:cNvSpPr/>
          <p:nvPr/>
        </p:nvSpPr>
        <p:spPr>
          <a:xfrm>
            <a:off x="6152912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9F7F7"/>
          </a:solidFill>
          <a:ln/>
        </p:spPr>
      </p:sp>
      <p:sp>
        <p:nvSpPr>
          <p:cNvPr id="27" name="Text 20"/>
          <p:cNvSpPr/>
          <p:nvPr/>
        </p:nvSpPr>
        <p:spPr>
          <a:xfrm>
            <a:off x="6308765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8" name="Text 2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Bills</a:t>
            </a:r>
            <a:endParaRPr lang="en-US" sz="2200" dirty="0"/>
          </a:p>
        </p:txBody>
      </p:sp>
      <p:sp>
        <p:nvSpPr>
          <p:cNvPr id="29" name="Text 2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Financial transactions, payments.</a:t>
            </a:r>
            <a:endParaRPr lang="en-US" sz="1750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31" name="Shape 2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9F7F7"/>
          </a:solidFill>
          <a:ln/>
        </p:spPr>
      </p:sp>
      <p:sp>
        <p:nvSpPr>
          <p:cNvPr id="32" name="Text 2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6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076"/>
            <a:ext cx="9262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Patient Management Capabilities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7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257312"/>
            <a:ext cx="6244709" cy="702945"/>
          </a:xfrm>
          <a:prstGeom prst="roundRect">
            <a:avLst>
              <a:gd name="adj" fmla="val 4840"/>
            </a:avLst>
          </a:prstGeom>
          <a:solidFill>
            <a:srgbClr val="F3E3D8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257312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F3E3D8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427333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Patients;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215408"/>
            <a:ext cx="6244709" cy="1065848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</p:sp>
      <p:sp>
        <p:nvSpPr>
          <p:cNvPr id="8" name="Shape 6"/>
          <p:cNvSpPr/>
          <p:nvPr/>
        </p:nvSpPr>
        <p:spPr>
          <a:xfrm>
            <a:off x="782479" y="4215408"/>
            <a:ext cx="6267331" cy="1065848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</p:sp>
      <p:sp>
        <p:nvSpPr>
          <p:cNvPr id="9" name="Text 7"/>
          <p:cNvSpPr/>
          <p:nvPr/>
        </p:nvSpPr>
        <p:spPr>
          <a:xfrm>
            <a:off x="1009293" y="4385429"/>
            <a:ext cx="58137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firstname, lastname, phonenumber FROM patients WHERE gender='Female';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536406"/>
            <a:ext cx="6244709" cy="1065848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</p:sp>
      <p:sp>
        <p:nvSpPr>
          <p:cNvPr id="11" name="Shape 9"/>
          <p:cNvSpPr/>
          <p:nvPr/>
        </p:nvSpPr>
        <p:spPr>
          <a:xfrm>
            <a:off x="782479" y="5536406"/>
            <a:ext cx="6267331" cy="1065848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</p:sp>
      <p:sp>
        <p:nvSpPr>
          <p:cNvPr id="12" name="Text 10"/>
          <p:cNvSpPr/>
          <p:nvPr/>
        </p:nvSpPr>
        <p:spPr>
          <a:xfrm>
            <a:off x="1009293" y="5706427"/>
            <a:ext cx="58137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firstname, lastname, DOB FROM patients ORDER BY DOB DESC;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2647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32289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Quick patient lookup and filtering.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3671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Demographics-based health campaigns.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4113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Age-specific treatment prioritization.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0892"/>
            <a:ext cx="9763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Appointment Management System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469832"/>
            <a:ext cx="30480" cy="4338876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70974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4698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5119" y="2512338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345894" y="2547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Track Completed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3038118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View past appointments by date.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3656171"/>
            <a:ext cx="5387340" cy="1428750"/>
          </a:xfrm>
          <a:prstGeom prst="roundRect">
            <a:avLst>
              <a:gd name="adj" fmla="val 2381"/>
            </a:avLst>
          </a:prstGeom>
          <a:solidFill>
            <a:srgbClr val="F3E3D8"/>
          </a:solidFill>
          <a:ln/>
        </p:spPr>
      </p:sp>
      <p:sp>
        <p:nvSpPr>
          <p:cNvPr id="10" name="Shape 7"/>
          <p:cNvSpPr/>
          <p:nvPr/>
        </p:nvSpPr>
        <p:spPr>
          <a:xfrm>
            <a:off x="782479" y="3656171"/>
            <a:ext cx="5409962" cy="1428750"/>
          </a:xfrm>
          <a:prstGeom prst="roundRect">
            <a:avLst>
              <a:gd name="adj" fmla="val 2381"/>
            </a:avLst>
          </a:prstGeom>
          <a:solidFill>
            <a:srgbClr val="F3E3D8"/>
          </a:solidFill>
          <a:ln/>
        </p:spPr>
      </p:sp>
      <p:sp>
        <p:nvSpPr>
          <p:cNvPr id="11" name="Text 8"/>
          <p:cNvSpPr/>
          <p:nvPr/>
        </p:nvSpPr>
        <p:spPr>
          <a:xfrm>
            <a:off x="1009293" y="3826193"/>
            <a:ext cx="495633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appointments WHERE status='Completed' ORDER BY appointmentdate DESC;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539871" y="407062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3" name="Shape 10"/>
          <p:cNvSpPr/>
          <p:nvPr/>
        </p:nvSpPr>
        <p:spPr>
          <a:xfrm>
            <a:off x="7060049" y="38307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119" y="3873222"/>
            <a:ext cx="340162" cy="42529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449270" y="3908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Smart Status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8449270" y="4399002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Assign status: Upcoming, Today, Past.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8449270" y="5017056"/>
            <a:ext cx="5387340" cy="1791652"/>
          </a:xfrm>
          <a:prstGeom prst="roundRect">
            <a:avLst>
              <a:gd name="adj" fmla="val 1899"/>
            </a:avLst>
          </a:prstGeom>
          <a:solidFill>
            <a:srgbClr val="F3E3D8"/>
          </a:solidFill>
          <a:ln/>
        </p:spPr>
      </p:sp>
      <p:sp>
        <p:nvSpPr>
          <p:cNvPr id="18" name="Shape 14"/>
          <p:cNvSpPr/>
          <p:nvPr/>
        </p:nvSpPr>
        <p:spPr>
          <a:xfrm>
            <a:off x="8437959" y="5017056"/>
            <a:ext cx="5409962" cy="1791652"/>
          </a:xfrm>
          <a:prstGeom prst="roundRect">
            <a:avLst>
              <a:gd name="adj" fmla="val 1899"/>
            </a:avLst>
          </a:prstGeom>
          <a:solidFill>
            <a:srgbClr val="F3E3D8"/>
          </a:solidFill>
          <a:ln/>
        </p:spPr>
      </p:sp>
      <p:sp>
        <p:nvSpPr>
          <p:cNvPr id="19" name="Text 15"/>
          <p:cNvSpPr/>
          <p:nvPr/>
        </p:nvSpPr>
        <p:spPr>
          <a:xfrm>
            <a:off x="8664773" y="5187077"/>
            <a:ext cx="495633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 WHEN AppointmentDate &gt; GETDATE() THEN 'Upcoming' WHEN AppointmentDate = GETDATE() THEN 'Today' ELSE 'Past' END AS AppointmentStatus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6576"/>
            <a:ext cx="90257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Advanced Analytics &amp; Reporting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6283" y="2338983"/>
            <a:ext cx="9337715" cy="34779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72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Data-driven decision making for hospital operations.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6901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Analyze doctor workload and department staffing.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3684"/>
            <a:ext cx="6346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Financial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52624"/>
            <a:ext cx="6408063" cy="2990850"/>
          </a:xfrm>
          <a:prstGeom prst="roundRect">
            <a:avLst>
              <a:gd name="adj" fmla="val 113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079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Pending Payments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6985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Identify outstanding bills.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604" y="5187910"/>
            <a:ext cx="5954435" cy="1065848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</p:sp>
      <p:sp>
        <p:nvSpPr>
          <p:cNvPr id="8" name="Shape 5"/>
          <p:cNvSpPr/>
          <p:nvPr/>
        </p:nvSpPr>
        <p:spPr>
          <a:xfrm>
            <a:off x="1009293" y="5187910"/>
            <a:ext cx="5977057" cy="1065848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</p:sp>
      <p:sp>
        <p:nvSpPr>
          <p:cNvPr id="9" name="Text 6"/>
          <p:cNvSpPr/>
          <p:nvPr/>
        </p:nvSpPr>
        <p:spPr>
          <a:xfrm>
            <a:off x="1236107" y="5357932"/>
            <a:ext cx="55234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bills WHERE paidamount &lt; totalamount;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667" y="3852624"/>
            <a:ext cx="6408063" cy="2990850"/>
          </a:xfrm>
          <a:prstGeom prst="roundRect">
            <a:avLst>
              <a:gd name="adj" fmla="val 1138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7655481" y="4079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Revenue Tracking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55481" y="456985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Monitor patient-specific revenue.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655481" y="5187910"/>
            <a:ext cx="5954435" cy="1428750"/>
          </a:xfrm>
          <a:prstGeom prst="roundRect">
            <a:avLst>
              <a:gd name="adj" fmla="val 2381"/>
            </a:avLst>
          </a:prstGeom>
          <a:solidFill>
            <a:srgbClr val="F3E3D8"/>
          </a:solidFill>
          <a:ln/>
        </p:spPr>
      </p:sp>
      <p:sp>
        <p:nvSpPr>
          <p:cNvPr id="14" name="Shape 11"/>
          <p:cNvSpPr/>
          <p:nvPr/>
        </p:nvSpPr>
        <p:spPr>
          <a:xfrm>
            <a:off x="7644170" y="5187910"/>
            <a:ext cx="5977057" cy="1428750"/>
          </a:xfrm>
          <a:prstGeom prst="roundRect">
            <a:avLst>
              <a:gd name="adj" fmla="val 2381"/>
            </a:avLst>
          </a:prstGeom>
          <a:solidFill>
            <a:srgbClr val="F3E3D8"/>
          </a:solidFill>
          <a:ln/>
        </p:spPr>
      </p:sp>
      <p:sp>
        <p:nvSpPr>
          <p:cNvPr id="15" name="Text 12"/>
          <p:cNvSpPr/>
          <p:nvPr/>
        </p:nvSpPr>
        <p:spPr>
          <a:xfrm>
            <a:off x="7870984" y="5357932"/>
            <a:ext cx="552342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PatientID, TotalAmount, PaidAmount, (TotalAmount - PaidAmount) AS Outstanding FROM Bills;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962382"/>
            <a:ext cx="9139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Security &amp; Data Privacy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2011323"/>
            <a:ext cx="1134070" cy="26279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25622" y="2238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Masking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925622" y="2728555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Mask sensitive phone numbers for privacy.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925622" y="3346609"/>
            <a:ext cx="7910989" cy="1065848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</p:sp>
      <p:sp>
        <p:nvSpPr>
          <p:cNvPr id="8" name="Shape 4"/>
          <p:cNvSpPr/>
          <p:nvPr/>
        </p:nvSpPr>
        <p:spPr>
          <a:xfrm>
            <a:off x="5914311" y="3346609"/>
            <a:ext cx="7933611" cy="1065848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</p:sp>
      <p:sp>
        <p:nvSpPr>
          <p:cNvPr id="9" name="Text 5"/>
          <p:cNvSpPr/>
          <p:nvPr/>
        </p:nvSpPr>
        <p:spPr>
          <a:xfrm>
            <a:off x="6141125" y="3516630"/>
            <a:ext cx="747998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REPLACE(Phonenumber, SUBSTRING(Phonenumber, 4, 3), '***') AS MaskedPhone FROM Patients;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90" y="4639270"/>
            <a:ext cx="1134070" cy="26279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256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Non-Sensitive Views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925622" y="5356503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Create public views for limited data access.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5925622" y="5974556"/>
            <a:ext cx="7910989" cy="1065848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</p:sp>
      <p:sp>
        <p:nvSpPr>
          <p:cNvPr id="14" name="Shape 9"/>
          <p:cNvSpPr/>
          <p:nvPr/>
        </p:nvSpPr>
        <p:spPr>
          <a:xfrm>
            <a:off x="5914311" y="5974556"/>
            <a:ext cx="7933611" cy="1065848"/>
          </a:xfrm>
          <a:prstGeom prst="roundRect">
            <a:avLst>
              <a:gd name="adj" fmla="val 3192"/>
            </a:avLst>
          </a:prstGeom>
          <a:solidFill>
            <a:srgbClr val="F3E3D8"/>
          </a:solidFill>
          <a:ln/>
        </p:spPr>
      </p:sp>
      <p:sp>
        <p:nvSpPr>
          <p:cNvPr id="15" name="Text 10"/>
          <p:cNvSpPr/>
          <p:nvPr/>
        </p:nvSpPr>
        <p:spPr>
          <a:xfrm>
            <a:off x="6141125" y="6144578"/>
            <a:ext cx="747998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VIEW PublicAppointments AS SELECT appointmentid, doctorid, appointmentdate FROM Appointments;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2025-06-01T13:47:06Z</dcterms:created>
  <dcterms:modified xsi:type="dcterms:W3CDTF">2025-06-01T13:47:06Z</dcterms:modified>
</cp:coreProperties>
</file>